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6"/>
  </p:notesMasterIdLst>
  <p:handoutMasterIdLst>
    <p:handoutMasterId r:id="rId17"/>
  </p:handoutMasterIdLst>
  <p:sldIdLst>
    <p:sldId id="282" r:id="rId2"/>
    <p:sldId id="262" r:id="rId3"/>
    <p:sldId id="263" r:id="rId4"/>
    <p:sldId id="277" r:id="rId5"/>
    <p:sldId id="264" r:id="rId6"/>
    <p:sldId id="278" r:id="rId7"/>
    <p:sldId id="265" r:id="rId8"/>
    <p:sldId id="279" r:id="rId9"/>
    <p:sldId id="270" r:id="rId10"/>
    <p:sldId id="280" r:id="rId11"/>
    <p:sldId id="273" r:id="rId12"/>
    <p:sldId id="281" r:id="rId13"/>
    <p:sldId id="274" r:id="rId14"/>
    <p:sldId id="275" r:id="rId15"/>
  </p:sldIdLst>
  <p:sldSz cx="12192000" cy="6858000"/>
  <p:notesSz cx="6807200" cy="9939338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17B350E-F466-450F-864F-4860788B9C8B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1A8EE09-76CC-4000-B080-9F213DA7DC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6812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CB1AB54-6F90-497B-8F0F-91B35D0E7A05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"/>
              <a:t>マスター テキストの書式設定</a:t>
            </a:r>
            <a:endParaRPr lang="en-US"/>
          </a:p>
          <a:p>
            <a:pPr lvl="1" rtl="0"/>
            <a:r>
              <a:rPr lang="ja"/>
              <a:t>第 2 レベル</a:t>
            </a:r>
          </a:p>
          <a:p>
            <a:pPr lvl="2" rtl="0"/>
            <a:r>
              <a:rPr lang="ja"/>
              <a:t>第 3 レベル</a:t>
            </a:r>
          </a:p>
          <a:p>
            <a:pPr lvl="3" rtl="0"/>
            <a:r>
              <a:rPr lang="ja"/>
              <a:t>第 4 レベル</a:t>
            </a:r>
          </a:p>
          <a:p>
            <a:pPr lvl="4" rtl="0"/>
            <a:r>
              <a:rPr lang="ja"/>
              <a:t>第 5 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8E40627-AA7D-471F-B5F2-0BF9E4C68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45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長方形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10" name="長方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長方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長方形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グループ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直線​​コネクタ(S)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20" name="日付プレースホルダー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A6EF50F0-1F01-4A1C-AEC6-3A020B9DBCF9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ja-JP" altLang="en-US" noProof="0" dirty="0"/>
          </a:p>
        </p:txBody>
      </p:sp>
      <p:sp>
        <p:nvSpPr>
          <p:cNvPr id="22" name="スライド番号プレースホルダー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altLang="ja-JP" noProof="0" smtClean="0"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8F794D5-BF78-4DD9-BB11-CECA64D64D37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AA5C2E-5D44-4EAA-84D1-EA994922A7E1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153558-46D2-4E20-99C7-A426DE6FCDF2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長方形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 useBgFill="1">
        <p:nvSpPr>
          <p:cNvPr id="23" name="長方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長方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長方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grpSp>
        <p:nvGrpSpPr>
          <p:cNvPr id="16" name="グループ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​​コネクタ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​​コネクタ(S)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7743FB94-166E-4D11-BCC1-8BD5AB71A58A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232D280-1E0E-467E-8896-7EF9FCFDFFED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C17054-2438-41DC-8363-0B111F325278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B7DD35-205E-4096-9303-DA2D92B8C404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0A81846-8B92-4F7C-89B5-DBD5A35AF45B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長方形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83BFD98-733B-41FC-8153-24EB361DCF30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9" name="フッター プレースホルダー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 dirty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長方形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図プレースホルダー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F0CC0DD4-13D5-499B-9E41-1D539143F1DF}" type="datetime1">
              <a:rPr lang="ja-JP" altLang="en-US" smtClean="0"/>
              <a:t>2021/8/10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長方形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長方形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7" name="長方形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長方形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ja" altLang="en-US" noProof="0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ja" dirty="0"/>
              <a:t>マスター テキストの書式設定</a:t>
            </a:r>
          </a:p>
          <a:p>
            <a:pPr lvl="1" rtl="0"/>
            <a:r>
              <a:rPr lang="ja" dirty="0"/>
              <a:t>第 2 レベル</a:t>
            </a:r>
          </a:p>
          <a:p>
            <a:pPr lvl="2" rtl="0"/>
            <a:r>
              <a:rPr lang="ja" dirty="0"/>
              <a:t>第 3 レベル</a:t>
            </a:r>
          </a:p>
          <a:p>
            <a:pPr lvl="3" rtl="0"/>
            <a:r>
              <a:rPr lang="ja" dirty="0"/>
              <a:t>第 4 レベル</a:t>
            </a:r>
          </a:p>
          <a:p>
            <a:pPr lvl="4" rtl="0"/>
            <a:r>
              <a:rPr lang="ja" dirty="0"/>
              <a:t>第 5 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6036301D-41AF-4D65-B8D5-42C51A28322C}" type="datetime1">
              <a:rPr lang="ja-JP" altLang="en-US" noProof="0" smtClean="0"/>
              <a:t>2021/8/10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4B7E4EF-A1BD-40F4-AB7B-04F084DD991D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5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3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2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659072"/>
            <a:ext cx="10058400" cy="1924128"/>
          </a:xfrm>
        </p:spPr>
        <p:txBody>
          <a:bodyPr rtlCol="0" anchor="ctr">
            <a:normAutofit/>
          </a:bodyPr>
          <a:lstStyle/>
          <a:p>
            <a:r>
              <a:rPr lang="ja-JP" altLang="en-US" sz="3200" b="1" dirty="0">
                <a:latin typeface="Bahnschrift SemiBold" panose="020B0502040204020203" pitchFamily="34" charset="0"/>
                <a:ea typeface="Adobe Fan Heiti Std B" panose="020B0700000000000000" pitchFamily="34" charset="-128"/>
              </a:rPr>
              <a:t>パネルディスカッション</a:t>
            </a:r>
            <a:br>
              <a:rPr lang="en-US" altLang="ja-JP" b="1" dirty="0">
                <a:latin typeface="Bahnschrift SemiBold" panose="020B0502040204020203" pitchFamily="34" charset="0"/>
                <a:ea typeface="Adobe Fan Heiti Std B" panose="020B0700000000000000" pitchFamily="34" charset="-128"/>
              </a:rPr>
            </a:br>
            <a:r>
              <a:rPr lang="ja-JP" altLang="ja-JP" b="1" dirty="0"/>
              <a:t>～多様な課題に寄り添う企業交流型ＯＪＴ～</a:t>
            </a:r>
            <a:endParaRPr lang="ja" dirty="0">
              <a:latin typeface="Bahnschrift SemiBold" panose="020B0502040204020203" pitchFamily="34" charset="0"/>
              <a:ea typeface="Adobe Fan Heiti Std B" panose="020B0700000000000000" pitchFamily="34" charset="-128"/>
            </a:endParaRP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2321168" y="2583200"/>
            <a:ext cx="8804031" cy="3369543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51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6774"/>
            <a:ext cx="10058400" cy="2540607"/>
          </a:xfrm>
        </p:spPr>
        <p:txBody>
          <a:bodyPr rtlCol="0" anchor="ctr">
            <a:normAutofit fontScale="90000"/>
          </a:bodyPr>
          <a:lstStyle/>
          <a:p>
            <a:r>
              <a:rPr lang="ja-JP" altLang="en-US" sz="3200" b="1" dirty="0">
                <a:latin typeface="+mj-lt"/>
                <a:ea typeface="Adobe Fan Heiti Std B" panose="020B0700000000000000" pitchFamily="34" charset="-128"/>
              </a:rPr>
              <a:t>事例発表４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アート</a:t>
            </a:r>
            <a:r>
              <a:rPr lang="en-US" altLang="ja-JP" b="1" dirty="0">
                <a:latin typeface="+mj-lt"/>
                <a:ea typeface="Adobe Fan Heiti Std B" panose="020B0700000000000000" pitchFamily="34" charset="-128"/>
              </a:rPr>
              <a:t>×</a:t>
            </a: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デザインで障害のある人の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“働きがい”のある仕事の創出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医療法人 清明会</a:t>
            </a:r>
            <a:br>
              <a:rPr lang="en-US" altLang="ja-JP" sz="3600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 障害福祉サービス事業所</a:t>
            </a:r>
            <a:r>
              <a:rPr lang="en-US" altLang="ja-JP" sz="3600" b="1" dirty="0">
                <a:latin typeface="+mj-lt"/>
                <a:ea typeface="Adobe Fan Heiti Std B" panose="020B0700000000000000" pitchFamily="34" charset="-128"/>
              </a:rPr>
              <a:t>PICFA</a:t>
            </a:r>
            <a:r>
              <a:rPr lang="ja-JP" altLang="en-US" sz="3600" b="1">
                <a:latin typeface="+mj-lt"/>
                <a:ea typeface="Adobe Fan Heiti Std B" panose="020B0700000000000000" pitchFamily="34" charset="-128"/>
              </a:rPr>
              <a:t> 施設</a:t>
            </a: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長 原田 啓之 様</a:t>
            </a:r>
            <a:endParaRPr lang="ja" dirty="0">
              <a:latin typeface="+mj-lt"/>
              <a:ea typeface="Adobe Fan Heiti Std B" panose="020B0700000000000000" pitchFamily="34" charset="-128"/>
            </a:endParaRP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3931920" y="3199679"/>
            <a:ext cx="7193279" cy="275306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339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en-US" sz="4400" b="1" dirty="0"/>
              <a:t>信頼とは余白のこと？</a:t>
            </a:r>
            <a:endParaRPr lang="ja" sz="32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55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en-US" sz="4400" b="1" dirty="0"/>
              <a:t>京都にも余白を大切にする文化がある。</a:t>
            </a:r>
            <a:br>
              <a:rPr lang="en-US" altLang="ja-JP" sz="4400" b="1" dirty="0"/>
            </a:br>
            <a:r>
              <a:rPr lang="ja-JP" altLang="en-US" sz="4400" b="1" dirty="0"/>
              <a:t>例えば・・・京料理における余白</a:t>
            </a:r>
            <a:endParaRPr lang="ja" sz="32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87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 fontScale="90000"/>
          </a:bodyPr>
          <a:lstStyle/>
          <a:p>
            <a:r>
              <a:rPr lang="ja-JP" altLang="en-US" sz="4400" b="1" dirty="0"/>
              <a:t>消費者ニーズも働き方も多様化</a:t>
            </a:r>
            <a:br>
              <a:rPr lang="en-US" altLang="ja-JP" sz="4400" b="1" dirty="0"/>
            </a:br>
            <a:r>
              <a:rPr lang="ja-JP" altLang="en-US" sz="4400" b="1" dirty="0"/>
              <a:t>働き方や仕事の選択肢の幅も広く</a:t>
            </a:r>
            <a:br>
              <a:rPr lang="en-US" altLang="ja-JP" sz="4400" b="1" dirty="0"/>
            </a:br>
            <a:r>
              <a:rPr lang="ja-JP" altLang="en-US" sz="4400" b="1" dirty="0"/>
              <a:t>　　　　　　 </a:t>
            </a:r>
            <a:endParaRPr lang="ja" sz="32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923109" y="2139696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609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ja-JP" b="1" dirty="0"/>
              <a:t>地域企業の社会的価値を伝える</a:t>
            </a:r>
            <a:br>
              <a:rPr lang="en-US" altLang="ja-JP" b="1" dirty="0"/>
            </a:br>
            <a:r>
              <a:rPr lang="ja-JP" altLang="en-US" b="1" dirty="0"/>
              <a:t>ストーリーのある働き方を創る</a:t>
            </a:r>
            <a:endParaRPr lang="ja" sz="32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13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ja-JP" b="1" dirty="0"/>
              <a:t>障害者雇用率に捉われない事業</a:t>
            </a:r>
            <a:r>
              <a:rPr lang="ja-JP" altLang="en-US" b="1" dirty="0"/>
              <a:t>って？</a:t>
            </a:r>
            <a:br>
              <a:rPr lang="ja-JP" altLang="ja-JP" sz="3100" dirty="0"/>
            </a:br>
            <a:endParaRPr lang="ja" sz="31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3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ja-JP" b="1" dirty="0"/>
              <a:t>魚ではなく</a:t>
            </a:r>
            <a:r>
              <a:rPr lang="ja-JP" altLang="en-US" b="1" dirty="0"/>
              <a:t>釣り方を教える事業？</a:t>
            </a:r>
            <a:br>
              <a:rPr lang="ja-JP" altLang="ja-JP" sz="3100" dirty="0"/>
            </a:br>
            <a:endParaRPr lang="ja" sz="31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39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6775"/>
            <a:ext cx="10058400" cy="1924128"/>
          </a:xfrm>
        </p:spPr>
        <p:txBody>
          <a:bodyPr rtlCol="0" anchor="ctr">
            <a:normAutofit fontScale="90000"/>
          </a:bodyPr>
          <a:lstStyle/>
          <a:p>
            <a:r>
              <a:rPr lang="ja-JP" altLang="en-US" sz="3200" b="1" dirty="0">
                <a:latin typeface="+mj-lt"/>
                <a:ea typeface="Adobe Fan Heiti Std B" panose="020B0700000000000000" pitchFamily="34" charset="-128"/>
              </a:rPr>
              <a:t>事例発表１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障害のある人と地域企業でつくるソーシャルグッドが目指す“働きがい”のある仕事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株式会社</a:t>
            </a: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ボーダレス・ジャパン 高橋 亮彦 様</a:t>
            </a:r>
            <a:endParaRPr lang="ja" dirty="0">
              <a:latin typeface="+mj-lt"/>
              <a:ea typeface="Adobe Fan Heiti Std B" panose="020B0700000000000000" pitchFamily="34" charset="-128"/>
            </a:endParaRP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2321168" y="2583200"/>
            <a:ext cx="8804031" cy="3369543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8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ja-JP" sz="3600" b="1" dirty="0"/>
              <a:t>担い手不足の課題を解決するのは</a:t>
            </a:r>
            <a:br>
              <a:rPr lang="en-US" altLang="ja-JP" sz="3600" b="1" dirty="0"/>
            </a:br>
            <a:r>
              <a:rPr lang="ja-JP" altLang="ja-JP" sz="3600" b="1" dirty="0"/>
              <a:t>高齢者？外国人？障害のある人？</a:t>
            </a:r>
            <a:r>
              <a:rPr lang="en-US" altLang="ja-JP" sz="3600" b="1" dirty="0"/>
              <a:t>AI</a:t>
            </a:r>
            <a:r>
              <a:rPr lang="ja-JP" altLang="ja-JP" sz="3600" b="1" dirty="0"/>
              <a:t>？</a:t>
            </a:r>
            <a:endParaRPr lang="ja" sz="36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961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6775"/>
            <a:ext cx="10058400" cy="1924128"/>
          </a:xfrm>
        </p:spPr>
        <p:txBody>
          <a:bodyPr rtlCol="0" anchor="ctr">
            <a:normAutofit fontScale="90000"/>
          </a:bodyPr>
          <a:lstStyle/>
          <a:p>
            <a:r>
              <a:rPr lang="ja-JP" altLang="en-US" sz="3200" b="1" dirty="0">
                <a:latin typeface="+mj-lt"/>
                <a:ea typeface="Adobe Fan Heiti Std B" panose="020B0700000000000000" pitchFamily="34" charset="-128"/>
              </a:rPr>
              <a:t>事例発表２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個別意見交換で発達障害のある大学生の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“働きがい”のある職域開拓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京都大学 </a:t>
            </a: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学生総合支援センター </a:t>
            </a: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准教授  村田 淳 様</a:t>
            </a:r>
            <a:endParaRPr lang="ja" dirty="0">
              <a:latin typeface="+mj-lt"/>
              <a:ea typeface="Adobe Fan Heiti Std B" panose="020B0700000000000000" pitchFamily="34" charset="-128"/>
            </a:endParaRP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2321168" y="2583200"/>
            <a:ext cx="8804031" cy="3369543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236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rtlCol="0" anchor="ctr">
            <a:normAutofit/>
          </a:bodyPr>
          <a:lstStyle/>
          <a:p>
            <a:r>
              <a:rPr lang="ja-JP" altLang="ja-JP" b="1" dirty="0"/>
              <a:t>障害のある人ない人にとっての</a:t>
            </a:r>
            <a:br>
              <a:rPr lang="en-US" altLang="ja-JP" b="1" dirty="0"/>
            </a:br>
            <a:r>
              <a:rPr lang="ja-JP" altLang="en-US" b="1" dirty="0"/>
              <a:t>　　　　　　　</a:t>
            </a:r>
            <a:r>
              <a:rPr lang="ja-JP" altLang="ja-JP" b="1" dirty="0"/>
              <a:t>“働きがいのある仕事”とは？</a:t>
            </a:r>
            <a:endParaRPr lang="ja" sz="3100" dirty="0"/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1066800" y="2103120"/>
            <a:ext cx="10058400" cy="384962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4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76774"/>
            <a:ext cx="10058400" cy="2540607"/>
          </a:xfrm>
        </p:spPr>
        <p:txBody>
          <a:bodyPr rtlCol="0" anchor="ctr">
            <a:normAutofit fontScale="90000"/>
          </a:bodyPr>
          <a:lstStyle/>
          <a:p>
            <a:r>
              <a:rPr lang="ja-JP" altLang="en-US" sz="3200" b="1" dirty="0">
                <a:latin typeface="+mj-lt"/>
                <a:ea typeface="Adobe Fan Heiti Std B" panose="020B0700000000000000" pitchFamily="34" charset="-128"/>
              </a:rPr>
              <a:t>事例発表３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障害のある人の多様な仕事と多様な働き方を実現する職場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京都奉製 </a:t>
            </a: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株式会社 常務取締役 </a:t>
            </a:r>
            <a:br>
              <a:rPr lang="en-US" altLang="ja-JP" b="1" dirty="0">
                <a:latin typeface="+mj-lt"/>
                <a:ea typeface="Adobe Fan Heiti Std B" panose="020B0700000000000000" pitchFamily="34" charset="-128"/>
              </a:rPr>
            </a:b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株式会社 </a:t>
            </a: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スミレ </a:t>
            </a:r>
            <a:r>
              <a:rPr lang="ja-JP" altLang="en-US" sz="3600" b="1" dirty="0">
                <a:latin typeface="+mj-lt"/>
                <a:ea typeface="Adobe Fan Heiti Std B" panose="020B0700000000000000" pitchFamily="34" charset="-128"/>
              </a:rPr>
              <a:t>代表取締役      </a:t>
            </a:r>
            <a:r>
              <a:rPr lang="ja-JP" altLang="en-US" b="1" dirty="0">
                <a:latin typeface="+mj-lt"/>
                <a:ea typeface="Adobe Fan Heiti Std B" panose="020B0700000000000000" pitchFamily="34" charset="-128"/>
              </a:rPr>
              <a:t>疋田 愛 様</a:t>
            </a:r>
            <a:endParaRPr lang="ja" dirty="0">
              <a:latin typeface="+mj-lt"/>
              <a:ea typeface="Adobe Fan Heiti Std B" panose="020B0700000000000000" pitchFamily="34" charset="-128"/>
            </a:endParaRP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1" b="22488"/>
          <a:stretch/>
        </p:blipFill>
        <p:spPr>
          <a:xfrm>
            <a:off x="3931920" y="3199679"/>
            <a:ext cx="7193279" cy="2753064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31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DE1A6CB-A655-4340-9095-95D7E296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5394960" cy="5209566"/>
          </a:xfrm>
        </p:spPr>
        <p:txBody>
          <a:bodyPr anchor="ctr">
            <a:normAutofit/>
          </a:bodyPr>
          <a:lstStyle/>
          <a:p>
            <a:r>
              <a:rPr lang="ja-JP" altLang="en-US" sz="5400" dirty="0">
                <a:latin typeface="HGP明朝B" panose="02020800000000000000" pitchFamily="18" charset="-128"/>
                <a:ea typeface="HGP明朝B" panose="02020800000000000000" pitchFamily="18" charset="-128"/>
              </a:rPr>
              <a:t>価値観の交換</a:t>
            </a:r>
            <a:br>
              <a:rPr lang="en-US" altLang="ja-JP" sz="5400" dirty="0">
                <a:latin typeface="HGP明朝B" panose="02020800000000000000" pitchFamily="18" charset="-128"/>
                <a:ea typeface="HGP明朝B" panose="02020800000000000000" pitchFamily="18" charset="-128"/>
              </a:rPr>
            </a:br>
            <a:r>
              <a:rPr lang="ja-JP" altLang="en-US" sz="5400" dirty="0">
                <a:latin typeface="HGP明朝B" panose="02020800000000000000" pitchFamily="18" charset="-128"/>
                <a:ea typeface="HGP明朝B" panose="02020800000000000000" pitchFamily="18" charset="-128"/>
              </a:rPr>
              <a:t>固定概念を捨てる</a:t>
            </a:r>
          </a:p>
        </p:txBody>
      </p:sp>
      <p:pic>
        <p:nvPicPr>
          <p:cNvPr id="5" name="画像 4" descr="ファブリック、テーブル、赤、覆われたを含む画像&#10;&#10;自動生成された説明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69" r="17060" b="-2"/>
          <a:stretch/>
        </p:blipFill>
        <p:spPr>
          <a:xfrm>
            <a:off x="6461760" y="2103120"/>
            <a:ext cx="4663440" cy="3749040"/>
          </a:xfrm>
          <a:prstGeom prst="rect">
            <a:avLst/>
          </a:prstGeom>
          <a:noFill/>
        </p:spPr>
      </p:pic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601DD020-7C5F-4BBB-B8D2-20FE5E484E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232D280-1E0E-467E-8896-7EF9FCFDFFED}" type="datetime1">
              <a:rPr lang="ja-JP" altLang="en-US" smtClean="0"/>
              <a:pPr rtl="0">
                <a:spcAft>
                  <a:spcPts val="600"/>
                </a:spcAft>
              </a:pPr>
              <a:t>2021/8/10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477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72_TF56410444" id="{94E94823-49EF-4728-B22D-7DBEC2ACFD2D}" vid="{D56E6BF0-AEA6-4A95-9EAA-C671A6CABB1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304</Words>
  <Application>Microsoft Office PowerPoint</Application>
  <PresentationFormat>ワイド画面</PresentationFormat>
  <Paragraphs>28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2" baseType="lpstr">
      <vt:lpstr>HGP明朝B</vt:lpstr>
      <vt:lpstr>Meiryo UI</vt:lpstr>
      <vt:lpstr>Avenir Next LT Pro</vt:lpstr>
      <vt:lpstr>Avenir Next LT Pro Light</vt:lpstr>
      <vt:lpstr>Bahnschrift SemiBold</vt:lpstr>
      <vt:lpstr>Calibri</vt:lpstr>
      <vt:lpstr>Garamond</vt:lpstr>
      <vt:lpstr>SavonVTI</vt:lpstr>
      <vt:lpstr>パネルディスカッション ～多様な課題に寄り添う企業交流型ＯＪＴ～</vt:lpstr>
      <vt:lpstr>障害者雇用率に捉われない事業って？ </vt:lpstr>
      <vt:lpstr>魚ではなく釣り方を教える事業？ </vt:lpstr>
      <vt:lpstr>事例発表１ 障害のある人と地域企業でつくるソーシャルグッドが目指す“働きがい”のある仕事 株式会社ボーダレス・ジャパン 高橋 亮彦 様</vt:lpstr>
      <vt:lpstr>担い手不足の課題を解決するのは 高齢者？外国人？障害のある人？AI？</vt:lpstr>
      <vt:lpstr>事例発表２ 個別意見交換で発達障害のある大学生の “働きがい”のある職域開拓 京都大学 学生総合支援センター 准教授  村田 淳 様</vt:lpstr>
      <vt:lpstr>障害のある人ない人にとっての 　　　　　　　“働きがいのある仕事”とは？</vt:lpstr>
      <vt:lpstr>事例発表３ 障害のある人の多様な仕事と多様な働き方を実現する職場 京都奉製 株式会社 常務取締役  株式会社 スミレ 代表取締役      疋田 愛 様</vt:lpstr>
      <vt:lpstr>価値観の交換 固定概念を捨てる</vt:lpstr>
      <vt:lpstr>事例発表４ アート×デザインで障害のある人の “働きがい”のある仕事の創出 医療法人 清明会  障害福祉サービス事業所PICFA 施設長 原田 啓之 様</vt:lpstr>
      <vt:lpstr>信頼とは余白のこと？</vt:lpstr>
      <vt:lpstr>京都にも余白を大切にする文化がある。 例えば・・・京料理における余白</vt:lpstr>
      <vt:lpstr>消費者ニーズも働き方も多様化 働き方や仕事の選択肢の幅も広く 　　　　　　 </vt:lpstr>
      <vt:lpstr>地域企業の社会的価値を伝える ストーリーのある働き方を創る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令和３年度 京都市障害者雇用促進 アドバイザー派遣等支援事業 オンライン説明会</dc:title>
  <dc:creator>syurou</dc:creator>
  <cp:lastModifiedBy>syurou</cp:lastModifiedBy>
  <cp:revision>9</cp:revision>
  <cp:lastPrinted>2021-07-15T02:52:22Z</cp:lastPrinted>
  <dcterms:created xsi:type="dcterms:W3CDTF">2021-07-15T02:50:10Z</dcterms:created>
  <dcterms:modified xsi:type="dcterms:W3CDTF">2021-08-10T01:29:05Z</dcterms:modified>
</cp:coreProperties>
</file>